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" saveSubsetFonts="1">
  <p:sldMasterIdLst>
    <p:sldMasterId id="2147483660" r:id="rId2"/>
  </p:sldMasterIdLst>
  <p:notesMasterIdLst>
    <p:notesMasterId r:id="rId3"/>
  </p:notesMasterIdLst>
  <p:sldIdLst>
    <p:sldId id="256" r:id="rId4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55"/>
    <p:restoredTop sz="94660"/>
  </p:normalViewPr>
  <p:slideViewPr>
    <p:cSldViewPr>
      <p:cViewPr varScale="0">
        <p:scale>
          <a:sx n="96" d="100"/>
          <a:sy n="96" d="100"/>
        </p:scale>
        <p:origin x="-2232" y="35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06EA9-14B5-4F31-95CC-6AD91D20700D}" type="datetimeFigureOut">
              <a:rPr kumimoji="1" lang="ja-JP" altLang="en-US" smtClean="0"/>
              <a:t>2015/2/5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2039" y="685800"/>
            <a:ext cx="237392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30" name="四角形 9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31" name="四角形 10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32" name="四角形 11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342900" y="2387382"/>
            <a:ext cx="6172200" cy="1941549"/>
          </a:xfrm>
        </p:spPr>
        <p:txBody>
          <a:bodyPr/>
          <a:lstStyle>
            <a:lvl1pPr>
              <a:defRPr b="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342900" y="4467613"/>
            <a:ext cx="6172200" cy="332836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42900" y="2508730"/>
            <a:ext cx="6172200" cy="618415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220A51-F8EA-429A-8E6F-F02BE74E28F7}" type="datetimeFigureOut">
              <a:rPr lang="ja-JP" altLang="en-US" smtClean="0"/>
              <a:pPr/>
              <a:t>2015/3/10</a:t>
            </a:fld>
            <a:endParaRPr lang="ja-JP" altLang="en-US" dirty="0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ja-JP" altLang="en-US" dirty="0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9400E4-C46D-48FA-AEA0-ED136F70A0E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342900" y="4259590"/>
            <a:ext cx="6172200" cy="1525502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1711305"/>
            <a:ext cx="6172200" cy="2548285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508732"/>
            <a:ext cx="2978088" cy="61193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510009" y="2508732"/>
            <a:ext cx="3005091" cy="61193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2015/6/24</a:t>
            </a:fld>
            <a:endParaRPr kumimoji="1" lang="ja-JP" altLang="en-US" dirty="0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6"/>
            <a:ext cx="2978088" cy="9241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2978088" cy="548658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537012" y="2217386"/>
            <a:ext cx="2978088" cy="9241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537012" y="3141486"/>
            <a:ext cx="2978088" cy="548658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8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726923" y="394408"/>
            <a:ext cx="3545579" cy="81500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456723"/>
            <a:ext cx="2256235" cy="61713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344216" y="6773203"/>
            <a:ext cx="4114800" cy="818623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307151"/>
            <a:ext cx="4114800" cy="63249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 dirty="0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657302"/>
            <a:ext cx="4114800" cy="9707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2508730"/>
            <a:ext cx="6172200" cy="611934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1" y="396700"/>
            <a:ext cx="1543051" cy="823137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1" cy="823137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 dirty="0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1889829" y="9009451"/>
            <a:ext cx="3078343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endParaRPr lang="ja-JP" altLang="en-US" dirty="0"/>
          </a:p>
        </p:txBody>
      </p:sp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604721"/>
            <a:ext cx="6172200" cy="1435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508730"/>
            <a:ext cx="6172200" cy="6184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en-US" altLang="ja-JP" dirty="0" smtClean="0"/>
          </a:p>
          <a:p>
            <a:pPr lvl="5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6 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7 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8 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9 </a:t>
            </a:r>
            <a:r>
              <a:rPr kumimoji="1" lang="ja-JP" altLang="en-US" dirty="0" smtClean="0"/>
              <a:t>レベル</a:t>
            </a:r>
          </a:p>
        </p:txBody>
      </p:sp>
      <p:sp>
        <p:nvSpPr>
          <p:cNvPr id="1028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009451"/>
            <a:ext cx="1411915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3E220A51-F8EA-429A-8E6F-F02BE74E28F7}" type="datetimeFigureOut">
              <a:rPr lang="ja-JP" altLang="en-US" smtClean="0"/>
              <a:pPr/>
              <a:t>2015/3/10</a:t>
            </a:fld>
            <a:endParaRPr lang="ja-JP" altLang="en-US" dirty="0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076183" y="9009451"/>
            <a:ext cx="1438917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2C9400E4-C46D-48FA-AEA0-ED136F70A0E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b="0" kern="1200">
          <a:solidFill>
            <a:schemeClr val="tx1"/>
          </a:solidFill>
          <a:latin typeface="+mj-ea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457200" indent="-4572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ea"/>
          <a:ea typeface="+mn-ea"/>
          <a:cs typeface="+mn-cs"/>
        </a:defRPr>
      </a:lvl1pPr>
      <a:lvl2pPr marL="914400" indent="-4572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spcBef>
          <a:spcPct val="20000"/>
        </a:spcBef>
        <a:buSzPct val="100000"/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28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j-ea"/>
          <a:cs typeface="+mn-cs"/>
        </a:defRPr>
      </a:lvl7pPr>
      <a:lvl8pPr marL="34861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j-ea"/>
          <a:cs typeface="+mn-cs"/>
        </a:defRPr>
      </a:lvl8pPr>
      <a:lvl9pPr marL="39433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2" name="四角形 33"/>
          <p:cNvGraphicFramePr>
            <a:graphicFrameLocks noGrp="1"/>
          </p:cNvGraphicFramePr>
          <p:nvPr/>
        </p:nvGraphicFramePr>
        <p:xfrm>
          <a:off x="337358" y="2236574"/>
          <a:ext cx="6119989" cy="2355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281"/>
                <a:gridCol w="912812"/>
                <a:gridCol w="927054"/>
                <a:gridCol w="1404587"/>
                <a:gridCol w="1111250"/>
                <a:gridCol w="911012"/>
              </a:tblGrid>
              <a:tr h="4811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/>
                        <a:t>所　属</a:t>
                      </a:r>
                      <a:endParaRPr kumimoji="1" lang="ja-JP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/>
                        <a:t>職　種</a:t>
                      </a:r>
                      <a:endParaRPr kumimoji="1" lang="ja-JP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/>
                        <a:t>氏　名</a:t>
                      </a:r>
                      <a:endParaRPr kumimoji="1" lang="ja-JP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/>
                        <a:t>参加</a:t>
                      </a:r>
                      <a:r>
                        <a:rPr kumimoji="1" lang="ja-JP" altLang="en-US" sz="1400" b="1" dirty="0"/>
                        <a:t>方法</a:t>
                      </a:r>
                      <a:endParaRPr kumimoji="1" lang="ja-JP" altLang="en-US" sz="1400" b="1" dirty="0"/>
                    </a:p>
                    <a:p>
                      <a:pPr algn="ctr"/>
                      <a:r>
                        <a:rPr kumimoji="1" lang="ja-JP" altLang="en-US" sz="1400" b="1" dirty="0"/>
                        <a:t>※該当に</a:t>
                      </a:r>
                      <a:endParaRPr kumimoji="1" lang="ja-JP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/>
                        <a:t>TEL</a:t>
                      </a:r>
                      <a:endParaRPr kumimoji="1" lang="ja-JP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/>
                        <a:t>メールアドレス</a:t>
                      </a:r>
                      <a:endParaRPr kumimoji="1" lang="ja-JP" altLang="en-US" sz="1400" b="1" dirty="0"/>
                    </a:p>
                  </a:txBody>
                  <a:tcPr/>
                </a:tc>
              </a:tr>
              <a:tr h="334746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/>
                        <a:t>会場・ZOOM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34746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/>
                        <a:t>会場・ZOOM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34746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/>
                        <a:t>会場・ZOOM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34746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/>
                        <a:t>会場・ZOOM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34746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/>
                        <a:t>会場・ZOOM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23" name="四角形 34"/>
          <p:cNvSpPr/>
          <p:nvPr/>
        </p:nvSpPr>
        <p:spPr>
          <a:xfrm>
            <a:off x="397766" y="5600503"/>
            <a:ext cx="6059582" cy="266941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ysDash"/>
            <a:miter lim="800000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2000" anchor="ctr"/>
          <a:p>
            <a:pPr marL="72000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lang="ja-JP" altLang="en-US"/>
            </a:pPr>
            <a:r>
              <a:rPr lang="ja-JP" altLang="en-US" sz="1600" b="1">
                <a:solidFill>
                  <a:schemeClr val="tx1"/>
                </a:solidFill>
                <a:latin typeface="AR P丸ゴシック体E"/>
                <a:ea typeface="AR P丸ゴシック体E"/>
              </a:rPr>
              <a:t>【送付先・お問い合わせ】</a:t>
            </a:r>
            <a:endParaRPr lang="ja-JP" altLang="en-US" sz="1600" b="1">
              <a:solidFill>
                <a:schemeClr val="tx1"/>
              </a:solidFill>
              <a:latin typeface="AR P丸ゴシック体E"/>
              <a:ea typeface="AR P丸ゴシック体E"/>
            </a:endParaRPr>
          </a:p>
          <a:p>
            <a:pPr marL="72000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lang="ja-JP" altLang="en-US"/>
            </a:pPr>
            <a:r>
              <a:rPr lang="ja-JP" altLang="en-US" sz="1600" b="1">
                <a:solidFill>
                  <a:schemeClr val="tx1"/>
                </a:solidFill>
                <a:latin typeface="AR P丸ゴシック体E"/>
                <a:ea typeface="AR P丸ゴシック体E"/>
              </a:rPr>
              <a:t> ●担当：高知県子ども・福祉政策部</a:t>
            </a:r>
            <a:r>
              <a:rPr lang="ja-JP" altLang="en-US" sz="1600" b="1">
                <a:solidFill>
                  <a:schemeClr val="tx1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600" b="1">
                <a:solidFill>
                  <a:schemeClr val="tx1"/>
                </a:solidFill>
                <a:latin typeface="AR P丸ゴシック体E"/>
                <a:ea typeface="AR P丸ゴシック体E"/>
              </a:rPr>
              <a:t>長寿社会課　</a:t>
            </a:r>
            <a:endParaRPr lang="ja-JP" altLang="en-US" sz="1600" b="1">
              <a:solidFill>
                <a:schemeClr val="tx1"/>
              </a:solidFill>
              <a:latin typeface="AR P丸ゴシック体E"/>
              <a:ea typeface="AR P丸ゴシック体E"/>
            </a:endParaRPr>
          </a:p>
          <a:p>
            <a:pPr marL="72000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lang="ja-JP" altLang="en-US"/>
            </a:pPr>
            <a:r>
              <a:rPr lang="ja-JP" altLang="en-US" sz="1600" b="1">
                <a:solidFill>
                  <a:schemeClr val="tx1"/>
                </a:solidFill>
                <a:latin typeface="AR P丸ゴシック体E"/>
                <a:ea typeface="AR P丸ゴシック体E"/>
              </a:rPr>
              <a:t>　　　　</a:t>
            </a:r>
            <a:r>
              <a:rPr lang="ja-JP" altLang="en-US" sz="1600" b="1">
                <a:solidFill>
                  <a:schemeClr val="tx1"/>
                </a:solidFill>
                <a:latin typeface="AR P丸ゴシック体E"/>
                <a:ea typeface="AR P丸ゴシック体E"/>
              </a:rPr>
              <a:t>介護</a:t>
            </a:r>
            <a:r>
              <a:rPr lang="ja-JP" altLang="en-US" sz="1600" b="1">
                <a:solidFill>
                  <a:schemeClr val="tx1"/>
                </a:solidFill>
                <a:latin typeface="AR P丸ゴシック体E"/>
                <a:ea typeface="AR P丸ゴシック体E"/>
              </a:rPr>
              <a:t>保険</a:t>
            </a:r>
            <a:r>
              <a:rPr lang="ja-JP" altLang="en-US" sz="1600" b="1">
                <a:solidFill>
                  <a:schemeClr val="tx1"/>
                </a:solidFill>
                <a:latin typeface="AR P丸ゴシック体E"/>
                <a:ea typeface="AR P丸ゴシック体E"/>
              </a:rPr>
              <a:t>担当　川﨑・柴田</a:t>
            </a:r>
            <a:endParaRPr lang="ja-JP" altLang="en-US" sz="1600" b="1">
              <a:solidFill>
                <a:schemeClr val="tx1"/>
              </a:solidFill>
              <a:latin typeface="AR P丸ゴシック体E"/>
              <a:ea typeface="AR P丸ゴシック体E"/>
            </a:endParaRPr>
          </a:p>
          <a:p>
            <a:pPr marL="72000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lang="ja-JP" altLang="en-US"/>
            </a:pPr>
            <a:r>
              <a:rPr lang="ja-JP" altLang="en-US" sz="1600" b="1">
                <a:solidFill>
                  <a:schemeClr val="tx1"/>
                </a:solidFill>
                <a:latin typeface="AR P丸ゴシック体E"/>
                <a:ea typeface="AR P丸ゴシック体E"/>
              </a:rPr>
              <a:t>●ＴＥＬ : </a:t>
            </a:r>
            <a:r>
              <a:rPr lang="ja-JP" altLang="en-US" sz="1600" b="1">
                <a:solidFill>
                  <a:schemeClr val="tx1"/>
                </a:solidFill>
                <a:latin typeface="AR P丸ゴシック体E"/>
                <a:ea typeface="AR P丸ゴシック体E"/>
              </a:rPr>
              <a:t>088-823-9681</a:t>
            </a:r>
            <a:endParaRPr lang="ja-JP" altLang="en-US" sz="1600" b="1">
              <a:solidFill>
                <a:schemeClr val="tx1"/>
              </a:solidFill>
              <a:latin typeface="AR P丸ゴシック体E"/>
              <a:ea typeface="AR P丸ゴシック体E"/>
            </a:endParaRPr>
          </a:p>
          <a:p>
            <a:pPr marL="72000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lang="ja-JP" altLang="en-US"/>
            </a:pPr>
            <a:r>
              <a:rPr lang="ja-JP" altLang="en-US" sz="1600" b="1">
                <a:solidFill>
                  <a:schemeClr val="tx1"/>
                </a:solidFill>
                <a:latin typeface="AR P丸ゴシック体E"/>
                <a:ea typeface="AR P丸ゴシック体E"/>
              </a:rPr>
              <a:t>●FAX ： 088-823-9259　</a:t>
            </a:r>
            <a:endParaRPr lang="ja-JP" altLang="en-US" sz="1600" b="1">
              <a:solidFill>
                <a:schemeClr val="tx1"/>
              </a:solidFill>
              <a:latin typeface="AR P丸ゴシック体E"/>
              <a:ea typeface="AR P丸ゴシック体E"/>
            </a:endParaRPr>
          </a:p>
          <a:p>
            <a:pPr marL="72000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lang="ja-JP" altLang="en-US"/>
            </a:pPr>
            <a:r>
              <a:rPr lang="ja-JP" altLang="en-US" sz="1600" b="1">
                <a:solidFill>
                  <a:schemeClr val="tx1"/>
                </a:solidFill>
                <a:latin typeface="AR P丸ゴシック体E"/>
                <a:ea typeface="AR P丸ゴシック体E"/>
              </a:rPr>
              <a:t>●MAIL:０６０２０１＠ken.pref.kochi.lg.jp</a:t>
            </a:r>
            <a:r>
              <a:rPr lang="ja-JP" altLang="en-US" b="1">
                <a:solidFill>
                  <a:schemeClr val="tx1"/>
                </a:solidFill>
                <a:latin typeface="AR P丸ゴシック体E"/>
                <a:ea typeface="AR P丸ゴシック体E"/>
              </a:rPr>
              <a:t>　</a:t>
            </a:r>
            <a:endParaRPr lang="ja-JP" altLang="en-US" b="1">
              <a:solidFill>
                <a:schemeClr val="tx1"/>
              </a:solidFill>
              <a:latin typeface="AR P丸ゴシック体E"/>
              <a:ea typeface="AR P丸ゴシック体E"/>
            </a:endParaRPr>
          </a:p>
        </p:txBody>
      </p:sp>
      <p:sp>
        <p:nvSpPr>
          <p:cNvPr id="1124" name="テキスト 26"/>
          <p:cNvSpPr txBox="1"/>
          <p:nvPr/>
        </p:nvSpPr>
        <p:spPr>
          <a:xfrm>
            <a:off x="326633" y="1713000"/>
            <a:ext cx="1434642" cy="368439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ja-JP" altLang="en-US"/>
            </a:pPr>
            <a:r>
              <a:rPr lang="ja-JP" altLang="en-US" b="1"/>
              <a:t>【参加者】</a:t>
            </a:r>
            <a:endParaRPr lang="ja-JP" altLang="en-US" b="1"/>
          </a:p>
        </p:txBody>
      </p:sp>
      <p:sp>
        <p:nvSpPr>
          <p:cNvPr id="1125" name="楕円 27"/>
          <p:cNvSpPr/>
          <p:nvPr/>
        </p:nvSpPr>
        <p:spPr>
          <a:xfrm>
            <a:off x="4148995" y="2505000"/>
            <a:ext cx="215381" cy="215180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6" name="テキスト 28"/>
          <p:cNvSpPr txBox="1"/>
          <p:nvPr/>
        </p:nvSpPr>
        <p:spPr>
          <a:xfrm>
            <a:off x="337345" y="265605"/>
            <a:ext cx="6115667" cy="368439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ja-JP" altLang="en-US"/>
            </a:pPr>
            <a:endParaRPr lang="ja-JP" altLang="en-US" b="1"/>
          </a:p>
        </p:txBody>
      </p:sp>
      <p:sp>
        <p:nvSpPr>
          <p:cNvPr id="1127" name="テキスト 29"/>
          <p:cNvSpPr txBox="1"/>
          <p:nvPr/>
        </p:nvSpPr>
        <p:spPr>
          <a:xfrm>
            <a:off x="519037" y="265605"/>
            <a:ext cx="5756634" cy="1199436"/>
          </a:xfrm>
          <a:prstGeom prst="rect">
            <a:avLst/>
          </a:prstGeom>
          <a:solidFill>
            <a:srgbClr val="90D7F0"/>
          </a:solidFill>
        </p:spPr>
        <p:txBody>
          <a:bodyPr wrap="square">
            <a:spAutoFit/>
          </a:bodyPr>
          <a:p>
            <a:pPr>
              <a:defRPr lang="ja-JP" altLang="en-US"/>
            </a:pPr>
            <a:r>
              <a:rPr lang="ja-JP" altLang="en-US" sz="2400" b="1">
                <a:solidFill>
                  <a:schemeClr val="tx1"/>
                </a:solidFill>
                <a:latin typeface="AR P丸ゴシック体E"/>
                <a:ea typeface="AR P丸ゴシック体E"/>
              </a:rPr>
              <a:t>令和６年度</a:t>
            </a:r>
            <a:endParaRPr lang="ja-JP" altLang="en-US" sz="2400">
              <a:solidFill>
                <a:schemeClr val="tx1"/>
              </a:solidFill>
            </a:endParaRPr>
          </a:p>
          <a:p>
            <a:pPr>
              <a:defRPr lang="ja-JP" altLang="en-US"/>
            </a:pPr>
            <a:r>
              <a:rPr lang="ja-JP" altLang="en-US" sz="2400" b="1">
                <a:solidFill>
                  <a:schemeClr val="tx1"/>
                </a:solidFill>
                <a:latin typeface="AR P丸ゴシック体E"/>
                <a:ea typeface="AR P丸ゴシック体E"/>
              </a:rPr>
              <a:t>高知県多職種協働による</a:t>
            </a:r>
            <a:r>
              <a:rPr lang="ja-JP" altLang="en-US" sz="2400" b="1">
                <a:solidFill>
                  <a:schemeClr val="tx1"/>
                </a:solidFill>
                <a:latin typeface="AR P丸ゴシック体E"/>
                <a:ea typeface="AR P丸ゴシック体E"/>
              </a:rPr>
              <a:t>ケアマネジメント</a:t>
            </a:r>
            <a:r>
              <a:rPr lang="ja-JP" altLang="en-US" sz="2400" b="1">
                <a:solidFill>
                  <a:schemeClr val="tx1"/>
                </a:solidFill>
                <a:latin typeface="AR P丸ゴシック体E"/>
                <a:ea typeface="AR P丸ゴシック体E"/>
              </a:rPr>
              <a:t>実践研修会参加申込み書</a:t>
            </a:r>
            <a:endParaRPr lang="ja-JP" altLang="en-US" sz="2400" b="1">
              <a:solidFill>
                <a:schemeClr val="tx1"/>
              </a:solidFill>
              <a:latin typeface="AR P丸ゴシック体E"/>
              <a:ea typeface="AR P丸ゴシック体E"/>
            </a:endParaRPr>
          </a:p>
        </p:txBody>
      </p:sp>
      <p:sp>
        <p:nvSpPr>
          <p:cNvPr id="1128" name="テキスト 30"/>
          <p:cNvSpPr txBox="1"/>
          <p:nvPr/>
        </p:nvSpPr>
        <p:spPr>
          <a:xfrm>
            <a:off x="348085" y="4665000"/>
            <a:ext cx="6098537" cy="953214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ja-JP" altLang="en-US"/>
            </a:pPr>
            <a:r>
              <a:rPr lang="ja-JP" altLang="en-US" sz="1400" b="1"/>
              <a:t>※資料の送付や連絡事項などお知らせする場合がありますので、メールアドレスもご記載下さい。</a:t>
            </a:r>
            <a:endParaRPr lang="ja-JP" altLang="en-US" sz="1400" b="1"/>
          </a:p>
          <a:p>
            <a:pPr>
              <a:defRPr lang="ja-JP" altLang="en-US"/>
            </a:pPr>
            <a:r>
              <a:rPr lang="ja-JP" altLang="en-US" sz="1400" b="1"/>
              <a:t>※ZOOM参加の場合、研修資料等についての誓約書を一緒に提出してください。</a:t>
            </a:r>
            <a:endParaRPr lang="ja-JP" altLang="en-US" sz="14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Application>JUST Focus</Application>
  <AppVersion>4.1.7</AppVersion>
  <PresentationFormat>ユーザー設定</PresentationFormat>
  <Slides>1</Slides>
  <Notes>1</Note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449076</dc:creator>
  <cp:lastModifiedBy>470654</cp:lastModifiedBy>
  <dcterms:created xsi:type="dcterms:W3CDTF">2022-12-22T07:34:03Z</dcterms:created>
  <dcterms:modified xsi:type="dcterms:W3CDTF">2024-12-11T05:48:18Z</dcterms:modified>
  <cp:revision>44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